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sldIdLst>
    <p:sldId id="256" r:id="rId2"/>
    <p:sldId id="258" r:id="rId3"/>
    <p:sldId id="285" r:id="rId4"/>
    <p:sldId id="259" r:id="rId5"/>
    <p:sldId id="286" r:id="rId6"/>
    <p:sldId id="287" r:id="rId7"/>
    <p:sldId id="288" r:id="rId8"/>
    <p:sldId id="289" r:id="rId9"/>
    <p:sldId id="290" r:id="rId10"/>
    <p:sldId id="29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102" autoAdjust="0"/>
    <p:restoredTop sz="94660"/>
  </p:normalViewPr>
  <p:slideViewPr>
    <p:cSldViewPr snapToGrid="0">
      <p:cViewPr varScale="1">
        <p:scale>
          <a:sx n="59" d="100"/>
          <a:sy n="59" d="100"/>
        </p:scale>
        <p:origin x="90"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1477634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1385663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39287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1292552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66372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743715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3456578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2478863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1991333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414018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13821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2673557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1782277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1453801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2447024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55348F5-C3CF-4662-A9A5-43D7BA17B3A7}" type="datetimeFigureOut">
              <a:rPr lang="en-US" smtClean="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002CF7-189E-4A08-9453-9CF94417B131}" type="slidenum">
              <a:rPr lang="en-US" smtClean="0"/>
              <a:t>‹#›</a:t>
            </a:fld>
            <a:endParaRPr lang="en-US" dirty="0"/>
          </a:p>
        </p:txBody>
      </p:sp>
    </p:spTree>
    <p:extLst>
      <p:ext uri="{BB962C8B-B14F-4D97-AF65-F5344CB8AC3E}">
        <p14:creationId xmlns:p14="http://schemas.microsoft.com/office/powerpoint/2010/main" val="3858233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55348F5-C3CF-4662-A9A5-43D7BA17B3A7}" type="datetimeFigureOut">
              <a:rPr lang="en-US" smtClean="0"/>
              <a:t>3/16/2021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F002CF7-189E-4A08-9453-9CF94417B131}" type="slidenum">
              <a:rPr lang="en-US" smtClean="0"/>
              <a:t>‹#›</a:t>
            </a:fld>
            <a:endParaRPr lang="en-US" dirty="0"/>
          </a:p>
        </p:txBody>
      </p:sp>
    </p:spTree>
    <p:extLst>
      <p:ext uri="{BB962C8B-B14F-4D97-AF65-F5344CB8AC3E}">
        <p14:creationId xmlns:p14="http://schemas.microsoft.com/office/powerpoint/2010/main" val="3657167932"/>
      </p:ext>
    </p:extLst>
  </p:cSld>
  <p:clrMap bg1="dk1" tx1="lt1" bg2="dk2" tx2="lt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2110" y="0"/>
            <a:ext cx="9144000" cy="2387600"/>
          </a:xfrm>
        </p:spPr>
        <p:txBody>
          <a:bodyPr>
            <a:normAutofit/>
          </a:bodyPr>
          <a:lstStyle/>
          <a:p>
            <a:pPr algn="ctr"/>
            <a:r>
              <a:rPr lang="en-US" b="1" dirty="0" smtClean="0">
                <a:latin typeface="Times New Roman" panose="02020603050405020304" pitchFamily="18" charset="0"/>
                <a:cs typeface="Times New Roman" panose="02020603050405020304" pitchFamily="18" charset="0"/>
              </a:rPr>
              <a:t>Country presentation to the Board of Directors</a:t>
            </a:r>
            <a:endParaRPr lang="en-US"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652809" y="2387600"/>
            <a:ext cx="9144000" cy="4130565"/>
          </a:xfrm>
        </p:spPr>
        <p:txBody>
          <a:bodyPr>
            <a:noAutofit/>
          </a:bodyPr>
          <a:lstStyle/>
          <a:p>
            <a:pPr marL="457200" indent="-457200" algn="l">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By (Name</a:t>
            </a:r>
            <a:r>
              <a:rPr lang="en-US" sz="3200" dirty="0" smtClean="0">
                <a:latin typeface="Times New Roman" panose="02020603050405020304" pitchFamily="18" charset="0"/>
                <a:cs typeface="Times New Roman" panose="02020603050405020304" pitchFamily="18" charset="0"/>
              </a:rPr>
              <a:t>):</a:t>
            </a:r>
          </a:p>
          <a:p>
            <a:pPr marL="457200" indent="-457200" algn="l">
              <a:buFont typeface="Wingdings" panose="05000000000000000000" pitchFamily="2" charset="2"/>
              <a:buChar char="Ø"/>
            </a:pPr>
            <a:endParaRPr lang="en-US" sz="3200" dirty="0">
              <a:latin typeface="Times New Roman" panose="02020603050405020304" pitchFamily="18" charset="0"/>
              <a:cs typeface="Times New Roman" panose="02020603050405020304" pitchFamily="18" charset="0"/>
            </a:endParaRPr>
          </a:p>
          <a:p>
            <a:pPr marL="457200" indent="-457200" algn="l">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Name of the </a:t>
            </a:r>
            <a:r>
              <a:rPr lang="en-US" sz="3200" dirty="0" smtClean="0">
                <a:latin typeface="Times New Roman" panose="02020603050405020304" pitchFamily="18" charset="0"/>
                <a:cs typeface="Times New Roman" panose="02020603050405020304" pitchFamily="18" charset="0"/>
              </a:rPr>
              <a:t>Class:</a:t>
            </a:r>
            <a:endParaRPr lang="en-US" sz="3200" dirty="0">
              <a:latin typeface="Times New Roman" panose="02020603050405020304" pitchFamily="18" charset="0"/>
              <a:cs typeface="Times New Roman" panose="02020603050405020304" pitchFamily="18" charset="0"/>
            </a:endParaRPr>
          </a:p>
          <a:p>
            <a:pPr marL="457200" indent="-457200" algn="l">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Professor:</a:t>
            </a:r>
            <a:endParaRPr lang="en-US" sz="3200" dirty="0">
              <a:latin typeface="Times New Roman" panose="02020603050405020304" pitchFamily="18" charset="0"/>
              <a:cs typeface="Times New Roman" panose="02020603050405020304" pitchFamily="18" charset="0"/>
            </a:endParaRPr>
          </a:p>
          <a:p>
            <a:pPr marL="457200" indent="-457200" algn="l">
              <a:buFont typeface="Wingdings" panose="05000000000000000000" pitchFamily="2" charset="2"/>
              <a:buChar char="Ø"/>
            </a:pPr>
            <a:r>
              <a:rPr lang="en-US" sz="3200" dirty="0">
                <a:latin typeface="Times New Roman" panose="02020603050405020304" pitchFamily="18" charset="0"/>
                <a:cs typeface="Times New Roman" panose="02020603050405020304" pitchFamily="18" charset="0"/>
              </a:rPr>
              <a:t>Name of the </a:t>
            </a:r>
            <a:r>
              <a:rPr lang="en-US" sz="3200" dirty="0" smtClean="0">
                <a:latin typeface="Times New Roman" panose="02020603050405020304" pitchFamily="18" charset="0"/>
                <a:cs typeface="Times New Roman" panose="02020603050405020304" pitchFamily="18" charset="0"/>
              </a:rPr>
              <a:t>School:</a:t>
            </a:r>
            <a:endParaRPr lang="en-US" sz="3200" dirty="0">
              <a:latin typeface="Times New Roman" panose="02020603050405020304" pitchFamily="18" charset="0"/>
              <a:cs typeface="Times New Roman" panose="02020603050405020304" pitchFamily="18" charset="0"/>
            </a:endParaRPr>
          </a:p>
          <a:p>
            <a:pPr marL="457200" indent="-457200" algn="l">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Date:</a:t>
            </a:r>
            <a:endParaRPr lang="en-US" sz="3200" dirty="0">
              <a:latin typeface="Times New Roman" panose="02020603050405020304" pitchFamily="18" charset="0"/>
              <a:cs typeface="Times New Roman" panose="02020603050405020304" pitchFamily="18" charset="0"/>
            </a:endParaRPr>
          </a:p>
          <a:p>
            <a:pPr algn="ct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41506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5300" dirty="0">
                <a:latin typeface="Times New Roman" panose="02020603050405020304" pitchFamily="18" charset="0"/>
                <a:cs typeface="Times New Roman" panose="02020603050405020304" pitchFamily="18" charset="0"/>
              </a:rPr>
              <a:t>Reference</a:t>
            </a:r>
            <a:r>
              <a:rPr lang="en-US" dirty="0"/>
              <a:t/>
            </a:r>
            <a:br>
              <a:rPr lang="en-US" dirty="0"/>
            </a:br>
            <a:endParaRPr lang="en-US" dirty="0"/>
          </a:p>
        </p:txBody>
      </p:sp>
      <p:sp>
        <p:nvSpPr>
          <p:cNvPr id="3" name="Content Placeholder 2"/>
          <p:cNvSpPr>
            <a:spLocks noGrp="1"/>
          </p:cNvSpPr>
          <p:nvPr>
            <p:ph idx="1"/>
          </p:nvPr>
        </p:nvSpPr>
        <p:spPr>
          <a:xfrm>
            <a:off x="563034" y="1930400"/>
            <a:ext cx="8596668" cy="3880773"/>
          </a:xfrm>
        </p:spPr>
        <p:txBody>
          <a:bodyPr/>
          <a:lstStyle/>
          <a:p>
            <a:r>
              <a:rPr lang="en-US" dirty="0" err="1"/>
              <a:t>Alexandroff</a:t>
            </a:r>
            <a:r>
              <a:rPr lang="en-US" dirty="0"/>
              <a:t>, A. S., &amp; Cooper, A. F. (Eds.). (2010). Rising states, rising institutions: Challenges for global governance. Brookings Institution Press.</a:t>
            </a:r>
          </a:p>
          <a:p>
            <a:r>
              <a:rPr lang="en-US" dirty="0"/>
              <a:t>Dillon, M., &amp; Reid, J. (2001). Global liberal governance: </a:t>
            </a:r>
            <a:r>
              <a:rPr lang="en-US" dirty="0" err="1"/>
              <a:t>Biopolitics</a:t>
            </a:r>
            <a:r>
              <a:rPr lang="en-US" dirty="0"/>
              <a:t>, security and war. Millennium, 30(1), 41-66.</a:t>
            </a:r>
          </a:p>
          <a:p>
            <a:r>
              <a:rPr lang="en-US" dirty="0"/>
              <a:t>Chandler, D. (2010). International </a:t>
            </a:r>
            <a:r>
              <a:rPr lang="en-US" dirty="0" err="1"/>
              <a:t>statebuilding</a:t>
            </a:r>
            <a:r>
              <a:rPr lang="en-US" dirty="0"/>
              <a:t>: the rise of post-liberal governance (Vol. 2). Routledge.</a:t>
            </a:r>
          </a:p>
          <a:p>
            <a:pPr marL="0" indent="0">
              <a:buNone/>
            </a:pPr>
            <a:endParaRPr lang="en-US" dirty="0"/>
          </a:p>
        </p:txBody>
      </p:sp>
    </p:spTree>
    <p:extLst>
      <p:ext uri="{BB962C8B-B14F-4D97-AF65-F5344CB8AC3E}">
        <p14:creationId xmlns:p14="http://schemas.microsoft.com/office/powerpoint/2010/main" val="2600197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Abstract </a:t>
            </a:r>
            <a:endParaRPr lang="en-US" b="1" dirty="0"/>
          </a:p>
        </p:txBody>
      </p:sp>
      <p:sp>
        <p:nvSpPr>
          <p:cNvPr id="3" name="Content Placeholder 2"/>
          <p:cNvSpPr>
            <a:spLocks noGrp="1"/>
          </p:cNvSpPr>
          <p:nvPr>
            <p:ph idx="1"/>
          </p:nvPr>
        </p:nvSpPr>
        <p:spPr>
          <a:xfrm>
            <a:off x="677334" y="1396774"/>
            <a:ext cx="10515600" cy="4351338"/>
          </a:xfrm>
        </p:spPr>
        <p:txBody>
          <a:bodyPr>
            <a:normAutofit/>
          </a:bodyPr>
          <a:lstStyle/>
          <a:p>
            <a:pPr>
              <a:buFont typeface="Wingdings" panose="05000000000000000000" pitchFamily="2" charset="2"/>
              <a:buChar char="v"/>
            </a:pPr>
            <a:endParaRPr lang="en-US" b="1" dirty="0" smtClean="0"/>
          </a:p>
          <a:p>
            <a:pPr>
              <a:buFont typeface="Wingdings" panose="05000000000000000000" pitchFamily="2" charset="2"/>
              <a:buChar char="v"/>
            </a:pPr>
            <a:r>
              <a:rPr lang="en-GB" b="1" dirty="0" smtClean="0"/>
              <a:t>Main topic</a:t>
            </a:r>
          </a:p>
          <a:p>
            <a:pPr lvl="2"/>
            <a:r>
              <a:rPr lang="en-US" b="1" dirty="0"/>
              <a:t>Rising Forces, Worldwide Free Enterprise, and Liberal Worldwide Administration</a:t>
            </a:r>
            <a:endParaRPr lang="en-US" sz="1200" dirty="0"/>
          </a:p>
          <a:p>
            <a:pPr>
              <a:buFont typeface="Wingdings" panose="05000000000000000000" pitchFamily="2" charset="2"/>
              <a:buChar char="v"/>
            </a:pPr>
            <a:r>
              <a:rPr lang="en-US" dirty="0"/>
              <a:t>This article investigates the wonder of rising forces from a verifiable realist point of view. </a:t>
            </a:r>
            <a:endParaRPr lang="en-US" dirty="0" smtClean="0"/>
          </a:p>
          <a:p>
            <a:pPr marL="1085850" lvl="2" indent="-285750"/>
            <a:r>
              <a:rPr lang="en-US" dirty="0" smtClean="0"/>
              <a:t>It </a:t>
            </a:r>
            <a:r>
              <a:rPr lang="en-US" dirty="0"/>
              <a:t>explains the vital ideas of authentic designs of world request, state-society edifices, and transnational class development</a:t>
            </a:r>
            <a:r>
              <a:rPr lang="en-US" dirty="0" smtClean="0"/>
              <a:t>,</a:t>
            </a:r>
          </a:p>
          <a:p>
            <a:pPr marL="1085850" lvl="2" indent="-285750"/>
            <a:r>
              <a:rPr lang="en-US" dirty="0" smtClean="0"/>
              <a:t>It applies </a:t>
            </a:r>
            <a:r>
              <a:rPr lang="en-US" dirty="0"/>
              <a:t>them to Brazil, Russia, India, China, and other purported 'rising forces' record for the nature and degree of the test they posture to the current organizations of worldwide </a:t>
            </a:r>
            <a:r>
              <a:rPr lang="en-US" dirty="0" smtClean="0"/>
              <a:t>administration.</a:t>
            </a:r>
          </a:p>
          <a:p>
            <a:pPr marL="285750">
              <a:buFont typeface="Wingdings" panose="05000000000000000000" pitchFamily="2" charset="2"/>
              <a:buChar char="v"/>
            </a:pPr>
            <a:r>
              <a:rPr lang="en-US" dirty="0"/>
              <a:t>A twofold contention is </a:t>
            </a:r>
            <a:r>
              <a:rPr lang="en-US" dirty="0" smtClean="0"/>
              <a:t>progressed:</a:t>
            </a:r>
          </a:p>
          <a:p>
            <a:pPr lvl="2" indent="-285750">
              <a:buFont typeface="Wingdings" panose="05000000000000000000" pitchFamily="2" charset="2"/>
              <a:buChar char="Ø"/>
            </a:pPr>
            <a:r>
              <a:rPr lang="en-US" dirty="0" smtClean="0"/>
              <a:t>The </a:t>
            </a:r>
            <a:r>
              <a:rPr lang="en-US" dirty="0"/>
              <a:t>joining of rising forces into the chronicled construction of worldwide private enterprise has diminished customary wellsprings of great force struggle and made rising forces vigorously reliant on the current institutional system set up by the liberal West. </a:t>
            </a:r>
          </a:p>
        </p:txBody>
      </p:sp>
    </p:spTree>
    <p:extLst>
      <p:ext uri="{BB962C8B-B14F-4D97-AF65-F5344CB8AC3E}">
        <p14:creationId xmlns:p14="http://schemas.microsoft.com/office/powerpoint/2010/main" val="3429834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134" y="136072"/>
            <a:ext cx="8596668" cy="1320800"/>
          </a:xfrm>
        </p:spPr>
        <p:txBody>
          <a:bodyPr>
            <a:normAutofit/>
          </a:bodyPr>
          <a:lstStyle/>
          <a:p>
            <a:pPr algn="ctr"/>
            <a:r>
              <a:rPr lang="en-US" b="1" dirty="0"/>
              <a:t>Introduction</a:t>
            </a:r>
            <a:endParaRPr lang="en-US" sz="3200" dirty="0"/>
          </a:p>
        </p:txBody>
      </p:sp>
      <p:sp>
        <p:nvSpPr>
          <p:cNvPr id="3" name="Content Placeholder 2"/>
          <p:cNvSpPr>
            <a:spLocks noGrp="1"/>
          </p:cNvSpPr>
          <p:nvPr>
            <p:ph idx="1"/>
          </p:nvPr>
        </p:nvSpPr>
        <p:spPr>
          <a:xfrm>
            <a:off x="677334" y="1768704"/>
            <a:ext cx="8596668" cy="3880773"/>
          </a:xfrm>
        </p:spPr>
        <p:txBody>
          <a:bodyPr>
            <a:noAutofit/>
          </a:bodyPr>
          <a:lstStyle/>
          <a:p>
            <a:r>
              <a:rPr lang="en-US" dirty="0"/>
              <a:t>The forced move going with the ascent of Brazil, Russia, India, China (the BRICs), and other alleged 'rising forces' brings up significant issues about the worldwide framework's strength and the eventual fate of the Western-supported global order</a:t>
            </a:r>
            <a:r>
              <a:rPr lang="en-US" dirty="0" smtClean="0"/>
              <a:t>.</a:t>
            </a:r>
          </a:p>
          <a:p>
            <a:r>
              <a:rPr lang="en-US" dirty="0"/>
              <a:t>1 But rising forces don't just go up against a Westphalian request of between state relations overwhelmed by the United States and its partners</a:t>
            </a:r>
            <a:r>
              <a:rPr lang="en-US" dirty="0" smtClean="0"/>
              <a:t>.</a:t>
            </a:r>
          </a:p>
          <a:p>
            <a:r>
              <a:rPr lang="en-US" dirty="0"/>
              <a:t>Rising forces arise regarding a worldwide entrepreneur economy that rises above public limits and a global request portrayed by a complex arrangement of covering and separated organizations and entertainers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Alexandroff</a:t>
            </a:r>
            <a:r>
              <a:rPr lang="en-US" dirty="0">
                <a:latin typeface="Times New Roman" panose="02020603050405020304" pitchFamily="18" charset="0"/>
                <a:cs typeface="Times New Roman" panose="02020603050405020304" pitchFamily="18" charset="0"/>
              </a:rPr>
              <a:t> &amp; Cooper, 2010)</a:t>
            </a:r>
            <a:r>
              <a:rPr lang="en-US" dirty="0"/>
              <a:t>. </a:t>
            </a:r>
            <a:endParaRPr lang="en-US" sz="2000" dirty="0">
              <a:latin typeface="Times New Roman" panose="02020603050405020304" pitchFamily="18" charset="0"/>
              <a:cs typeface="Times New Roman" panose="02020603050405020304" pitchFamily="18" charset="0"/>
            </a:endParaRPr>
          </a:p>
          <a:p>
            <a:r>
              <a:rPr lang="en-US" dirty="0" smtClean="0"/>
              <a:t>Worldwide </a:t>
            </a:r>
            <a:r>
              <a:rPr lang="en-US" dirty="0"/>
              <a:t>administration has arisen as a shorthand to consolidate these new advancements into the customary image of the between state framework, indicating a more comprehensive approach to comprehend a move of force and authority than that of a forced move inside anarchic highway relations.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6212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r>
              <a:rPr lang="en-US" b="1" dirty="0"/>
              <a:t>Rising Forces, Worldwide Free Enterprise, and Liberal Worldwide Administration</a:t>
            </a:r>
            <a:endParaRPr lang="en-US" dirty="0"/>
          </a:p>
        </p:txBody>
      </p:sp>
      <p:sp>
        <p:nvSpPr>
          <p:cNvPr id="3" name="Content Placeholder 2"/>
          <p:cNvSpPr>
            <a:spLocks noGrp="1"/>
          </p:cNvSpPr>
          <p:nvPr>
            <p:ph idx="1"/>
          </p:nvPr>
        </p:nvSpPr>
        <p:spPr>
          <a:xfrm>
            <a:off x="527958" y="1603150"/>
            <a:ext cx="10515600" cy="4351338"/>
          </a:xfrm>
        </p:spPr>
        <p:txBody>
          <a:bodyPr>
            <a:noAutofit/>
          </a:bodyPr>
          <a:lstStyle/>
          <a:p>
            <a:pPr marL="114300" indent="-285750" algn="just">
              <a:lnSpc>
                <a:spcPct val="200000"/>
              </a:lnSpc>
              <a:spcBef>
                <a:spcPts val="0"/>
              </a:spcBef>
              <a:buFont typeface="Wingdings" panose="05000000000000000000" pitchFamily="2" charset="2"/>
              <a:buChar char="v"/>
            </a:pPr>
            <a:r>
              <a:rPr lang="en-US" dirty="0"/>
              <a:t>Force shifts bring up crucial issues about worldwide administration because worldwide administration is established on power relations. Worldwide administration — as perceived here — alludes to the political guideline of transboundary measures and actors</a:t>
            </a:r>
            <a:r>
              <a:rPr lang="en-US" dirty="0" smtClean="0"/>
              <a:t>.</a:t>
            </a:r>
          </a:p>
          <a:p>
            <a:pPr marL="114300" indent="-285750" algn="just">
              <a:lnSpc>
                <a:spcPct val="200000"/>
              </a:lnSpc>
              <a:spcBef>
                <a:spcPts val="0"/>
              </a:spcBef>
              <a:buFont typeface="Wingdings" panose="05000000000000000000" pitchFamily="2" charset="2"/>
              <a:buChar char="v"/>
            </a:pPr>
            <a:r>
              <a:rPr lang="en-US" dirty="0"/>
              <a:t>Conceived as a 'staggered' measure, in the global domain, suggests 'what world government we have without a world state.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538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latin typeface="Times New Roman" panose="02020603050405020304" pitchFamily="18" charset="0"/>
                <a:cs typeface="Times New Roman" panose="02020603050405020304" pitchFamily="18" charset="0"/>
              </a:rPr>
              <a:t>ETHICAL CHALLENGES</a:t>
            </a:r>
          </a:p>
        </p:txBody>
      </p:sp>
      <p:sp>
        <p:nvSpPr>
          <p:cNvPr id="3" name="Content Placeholder 2"/>
          <p:cNvSpPr>
            <a:spLocks noGrp="1"/>
          </p:cNvSpPr>
          <p:nvPr>
            <p:ph idx="1"/>
          </p:nvPr>
        </p:nvSpPr>
        <p:spPr/>
        <p:txBody>
          <a:bodyPr>
            <a:normAutofit fontScale="92500" lnSpcReduction="20000"/>
          </a:bodyPr>
          <a:lstStyle/>
          <a:p>
            <a:r>
              <a:rPr lang="en-US" dirty="0"/>
              <a:t> </a:t>
            </a:r>
            <a:r>
              <a:rPr lang="en-US" b="1" dirty="0"/>
              <a:t>ethical challenges</a:t>
            </a:r>
            <a:r>
              <a:rPr lang="en-US" dirty="0"/>
              <a:t> appear in the form of bribes, conflicts of interest, issues of honesty and integrity, and </a:t>
            </a:r>
            <a:r>
              <a:rPr lang="en-US" dirty="0" smtClean="0"/>
              <a:t>whistle-blowing.</a:t>
            </a:r>
          </a:p>
          <a:p>
            <a:r>
              <a:rPr lang="en-US" dirty="0"/>
              <a:t>The information was gathered from more than 13,000 directors and representatives of business associations in five nations. The examination discovered huge contrasts among BRIC nations, with respondents from India and Brazil giving more good appraisals of their associations' moral societies than respondents from China and Russia</a:t>
            </a:r>
            <a:r>
              <a:rPr lang="en-US" dirty="0" smtClean="0"/>
              <a:t>.</a:t>
            </a:r>
          </a:p>
          <a:p>
            <a:r>
              <a:rPr lang="en-US" dirty="0"/>
              <a:t>Overall, highest mean scores were provided by respondents from India, the US, and Brazil. There were significant similarities in ratings between the US and Brazil.</a:t>
            </a:r>
            <a:endParaRPr lang="en-US" dirty="0" smtClean="0"/>
          </a:p>
          <a:p>
            <a:r>
              <a:rPr lang="en-US" dirty="0"/>
              <a:t>Worldwide administration in this arrangement is a vast idea, incorporating plenty of public and private specialists influencing transnational cycles, from the proclamation of security guidelines and norms, transnational organizations and common society associations, transnational strategy arranging discussions, and global law, through to global 'systems' and the high tables of the United Nations organs (Dillon  &amp; Reid, 2001</a:t>
            </a:r>
            <a:r>
              <a:rPr lang="en-US" dirty="0" smtClean="0"/>
              <a:t>)</a:t>
            </a:r>
          </a:p>
          <a:p>
            <a:endParaRPr lang="en-US" dirty="0"/>
          </a:p>
        </p:txBody>
      </p:sp>
    </p:spTree>
    <p:extLst>
      <p:ext uri="{BB962C8B-B14F-4D97-AF65-F5344CB8AC3E}">
        <p14:creationId xmlns:p14="http://schemas.microsoft.com/office/powerpoint/2010/main" val="1326158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PROTECTION OF INTELLECTUAL PROPERTY</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en-US" sz="1900" dirty="0">
                <a:latin typeface="Times New Roman" panose="02020603050405020304" pitchFamily="18" charset="0"/>
                <a:cs typeface="Times New Roman" panose="02020603050405020304" pitchFamily="18" charset="0"/>
              </a:rPr>
              <a:t>India was last with 6.24 focuses, mirroring its low scores in every one of the five classes analyzed by </a:t>
            </a:r>
            <a:r>
              <a:rPr lang="en-US" sz="1900" dirty="0" err="1">
                <a:latin typeface="Times New Roman" panose="02020603050405020304" pitchFamily="18" charset="0"/>
                <a:cs typeface="Times New Roman" panose="02020603050405020304" pitchFamily="18" charset="0"/>
              </a:rPr>
              <a:t>Pugatch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Consilium</a:t>
            </a:r>
            <a:r>
              <a:rPr lang="en-US" sz="1900" dirty="0">
                <a:latin typeface="Times New Roman" panose="02020603050405020304" pitchFamily="18" charset="0"/>
                <a:cs typeface="Times New Roman" panose="02020603050405020304" pitchFamily="18" charset="0"/>
              </a:rPr>
              <a:t>, a worldwide exploration and investigation firm having some expertise in the information economy. China was 10th with a score of 9.13, underneath Brazil with 9.57 focuses, and Russia with 11.17. </a:t>
            </a:r>
          </a:p>
          <a:p>
            <a:pPr algn="just"/>
            <a:endParaRPr lang="en-US" sz="1900" dirty="0">
              <a:latin typeface="Times New Roman" panose="02020603050405020304" pitchFamily="18" charset="0"/>
              <a:cs typeface="Times New Roman" panose="02020603050405020304" pitchFamily="18" charset="0"/>
            </a:endParaRPr>
          </a:p>
          <a:p>
            <a:pPr algn="just"/>
            <a:r>
              <a:rPr lang="en-US" sz="1900" dirty="0">
                <a:latin typeface="Times New Roman" panose="02020603050405020304" pitchFamily="18" charset="0"/>
                <a:cs typeface="Times New Roman" panose="02020603050405020304" pitchFamily="18" charset="0"/>
              </a:rPr>
              <a:t>They share something more practically speaking: they got the most noticeably terrible scores for securing copyrights, licenses, and other protected innovation in another record delivered on Tuesday by the U.S. Office of Commerce. </a:t>
            </a:r>
          </a:p>
          <a:p>
            <a:pPr algn="just"/>
            <a:endParaRPr lang="en-US" sz="1900" dirty="0">
              <a:latin typeface="Times New Roman" panose="02020603050405020304" pitchFamily="18" charset="0"/>
              <a:cs typeface="Times New Roman" panose="02020603050405020304" pitchFamily="18" charset="0"/>
            </a:endParaRPr>
          </a:p>
          <a:p>
            <a:pPr algn="just"/>
            <a:r>
              <a:rPr lang="en-US" sz="1900" dirty="0">
                <a:latin typeface="Times New Roman" panose="02020603050405020304" pitchFamily="18" charset="0"/>
                <a:cs typeface="Times New Roman" panose="02020603050405020304" pitchFamily="18" charset="0"/>
              </a:rPr>
              <a:t>The United States, with probably the most grounded copyright, patent, and brand name securities on the planet, has an all-out load of protected innovation esteemed at around $5.8 trillion.</a:t>
            </a:r>
          </a:p>
          <a:p>
            <a:pPr marL="0" indent="0" algn="just">
              <a:buNone/>
            </a:pPr>
            <a:endParaRPr lang="en-US" dirty="0"/>
          </a:p>
        </p:txBody>
      </p:sp>
    </p:spTree>
    <p:extLst>
      <p:ext uri="{BB962C8B-B14F-4D97-AF65-F5344CB8AC3E}">
        <p14:creationId xmlns:p14="http://schemas.microsoft.com/office/powerpoint/2010/main" val="657010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MAJOR </a:t>
            </a:r>
            <a:r>
              <a:rPr lang="en-US" dirty="0">
                <a:latin typeface="Times New Roman" panose="02020603050405020304" pitchFamily="18" charset="0"/>
                <a:cs typeface="Times New Roman" panose="02020603050405020304" pitchFamily="18" charset="0"/>
              </a:rPr>
              <a:t>RELIGIONS</a:t>
            </a:r>
          </a:p>
        </p:txBody>
      </p:sp>
      <p:sp>
        <p:nvSpPr>
          <p:cNvPr id="3" name="Content Placeholder 2"/>
          <p:cNvSpPr>
            <a:spLocks noGrp="1"/>
          </p:cNvSpPr>
          <p:nvPr>
            <p:ph idx="1"/>
          </p:nvPr>
        </p:nvSpPr>
        <p:spPr/>
        <p:txBody>
          <a:bodyPr>
            <a:normAutofit fontScale="92500" lnSpcReduction="10000"/>
          </a:bodyPr>
          <a:lstStyle/>
          <a:p>
            <a:r>
              <a:rPr lang="en-US" dirty="0"/>
              <a:t>Among the BRICS, Brazil had the most straightforward public areas, tying at 72nd among 177 nations on Transparency International's 2013 Corruption Perceptions Index, with a score of 42 out of a limit of 100. </a:t>
            </a:r>
          </a:p>
          <a:p>
            <a:endParaRPr lang="en-US" dirty="0"/>
          </a:p>
          <a:p>
            <a:r>
              <a:rPr lang="en-US" dirty="0"/>
              <a:t>Russia, which had a score of 28, positioned the least five nations on the list. </a:t>
            </a:r>
          </a:p>
          <a:p>
            <a:endParaRPr lang="en-US" dirty="0"/>
          </a:p>
          <a:p>
            <a:r>
              <a:rPr lang="en-US" dirty="0"/>
              <a:t>While Russia had the most exceedingly terrible scores among the BRICS in the previous three years, the nation improved its positioning to 127th in 2013, from 143rd in 2011</a:t>
            </a:r>
            <a:r>
              <a:rPr lang="en-US" dirty="0" smtClean="0"/>
              <a:t>.</a:t>
            </a:r>
          </a:p>
          <a:p>
            <a:r>
              <a:rPr lang="en-US" dirty="0" smtClean="0"/>
              <a:t> </a:t>
            </a:r>
            <a:r>
              <a:rPr lang="en-US" dirty="0"/>
              <a:t>Along these lines, the guideline of transboundary measures has become some portion of a more extensive liberal request, encouraging a development past a between state request to incorporate a large group of different entertainers contributing to the transnational guidelines.</a:t>
            </a:r>
            <a:endParaRPr lang="en-US" dirty="0"/>
          </a:p>
        </p:txBody>
      </p:sp>
    </p:spTree>
    <p:extLst>
      <p:ext uri="{BB962C8B-B14F-4D97-AF65-F5344CB8AC3E}">
        <p14:creationId xmlns:p14="http://schemas.microsoft.com/office/powerpoint/2010/main" val="389590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CORRUPTION INDEX</a:t>
            </a: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Among the BRICS, Brazil had the most straightforward public areas, tying at 72nd among 177 nations on Transparency International's 2013 Corruption Perceptions Index, with a score of 42 out of a limit of 100. </a:t>
            </a:r>
          </a:p>
          <a:p>
            <a:r>
              <a:rPr lang="en-US" dirty="0">
                <a:latin typeface="Times New Roman" panose="02020603050405020304" pitchFamily="18" charset="0"/>
                <a:cs typeface="Times New Roman" panose="02020603050405020304" pitchFamily="18" charset="0"/>
              </a:rPr>
              <a:t>Russia, which had a score of 28, positioned the least five nations on the list. </a:t>
            </a:r>
          </a:p>
          <a:p>
            <a:r>
              <a:rPr lang="en-US" dirty="0">
                <a:latin typeface="Times New Roman" panose="02020603050405020304" pitchFamily="18" charset="0"/>
                <a:cs typeface="Times New Roman" panose="02020603050405020304" pitchFamily="18" charset="0"/>
              </a:rPr>
              <a:t>While Russia had the most exceedingly terrible scores among the BRICS in the previous three years, the nation improved its positioning to 127th in 2013, from 143rd in 2011</a:t>
            </a:r>
            <a:r>
              <a:rPr lang="en-US"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Under American initiative, western forces have designed a world request that has tried to eliminate obstructions to cross-line exchange merchandise and enterprises, encourage transnational developments of capital and monetary forms, and spread a person's philosophy that supports a worldwide talk of basic liberties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3207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CONCLUSION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670732"/>
            <a:ext cx="8596668" cy="3880773"/>
          </a:xfrm>
        </p:spPr>
        <p:txBody>
          <a:bodyPr/>
          <a:lstStyle/>
          <a:p>
            <a:r>
              <a:rPr lang="en-US" dirty="0">
                <a:latin typeface="Times New Roman" panose="02020603050405020304" pitchFamily="18" charset="0"/>
                <a:cs typeface="Times New Roman" panose="02020603050405020304" pitchFamily="18" charset="0"/>
              </a:rPr>
              <a:t>Worldwide administration is 'liberal' to the degree that they produce rules which 'make markets' favor private over open distributions of assets.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Spread </a:t>
            </a:r>
            <a:r>
              <a:rPr lang="en-US" dirty="0">
                <a:latin typeface="Times New Roman" panose="02020603050405020304" pitchFamily="18" charset="0"/>
                <a:cs typeface="Times New Roman" panose="02020603050405020304" pitchFamily="18" charset="0"/>
              </a:rPr>
              <a:t>thoughts viable with liberal domineering thoughts like independence and neoliberal monetary administration rehearses (Chandler, 2010</a:t>
            </a:r>
            <a:r>
              <a:rPr lang="en-US"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Contemporary worldwide administration has taken on numerous liberal attributes</a:t>
            </a:r>
            <a:endParaRPr lang="en-US" dirty="0" smtClean="0">
              <a:latin typeface="Times New Roman" panose="02020603050405020304" pitchFamily="18"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320132316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2797</TotalTime>
  <Words>857</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Times New Roman</vt:lpstr>
      <vt:lpstr>Trebuchet MS</vt:lpstr>
      <vt:lpstr>Wingdings</vt:lpstr>
      <vt:lpstr>Wingdings 3</vt:lpstr>
      <vt:lpstr>Facet</vt:lpstr>
      <vt:lpstr>Country presentation to the Board of Directors</vt:lpstr>
      <vt:lpstr>Abstract </vt:lpstr>
      <vt:lpstr>Introduction</vt:lpstr>
      <vt:lpstr>Rising Forces, Worldwide Free Enterprise, and Liberal Worldwide Administration</vt:lpstr>
      <vt:lpstr>ETHICAL CHALLENGES</vt:lpstr>
      <vt:lpstr>PROTECTION OF INTELLECTUAL PROPERTY</vt:lpstr>
      <vt:lpstr>MAJOR RELIGIONS</vt:lpstr>
      <vt:lpstr>CORRUPTION INDEX</vt:lpstr>
      <vt:lpstr>CONCLUSION </vt:lpstr>
      <vt:lpstr>Reference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ccc</dc:title>
  <dc:creator>LIVERPOOL</dc:creator>
  <cp:lastModifiedBy>LIVERPOOL</cp:lastModifiedBy>
  <cp:revision>400</cp:revision>
  <dcterms:created xsi:type="dcterms:W3CDTF">2021-02-04T17:06:59Z</dcterms:created>
  <dcterms:modified xsi:type="dcterms:W3CDTF">2021-03-16T21:22:50Z</dcterms:modified>
</cp:coreProperties>
</file>